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6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3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697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0491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2725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3298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891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3436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395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5191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359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3763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9318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503F7E9-BF99-407A-9F09-22F673EA545C}" type="datetimeFigureOut">
              <a:rPr lang="et-EE" smtClean="0"/>
              <a:t>17.11.2023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5738DF-5804-4296-93BA-973F4206E9B0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361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7D397-7D96-2FC7-777B-1EEC6CC52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090" y="758952"/>
            <a:ext cx="2802194" cy="4041648"/>
          </a:xfrm>
        </p:spPr>
        <p:txBody>
          <a:bodyPr>
            <a:normAutofit/>
          </a:bodyPr>
          <a:lstStyle/>
          <a:p>
            <a:r>
              <a:rPr lang="et-EE" sz="3200" dirty="0">
                <a:solidFill>
                  <a:srgbClr val="FFFFFF"/>
                </a:solidFill>
              </a:rPr>
              <a:t>Praktiline andmeteadus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59637-8980-916F-19E0-65258099C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089" y="4800600"/>
            <a:ext cx="2802195" cy="1691640"/>
          </a:xfrm>
        </p:spPr>
        <p:txBody>
          <a:bodyPr>
            <a:normAutofit/>
          </a:bodyPr>
          <a:lstStyle/>
          <a:p>
            <a:r>
              <a:rPr lang="et-EE" sz="1800" dirty="0" err="1">
                <a:solidFill>
                  <a:srgbClr val="D9D9D9"/>
                </a:solidFill>
              </a:rPr>
              <a:t>Spaceship</a:t>
            </a:r>
            <a:r>
              <a:rPr lang="et-EE" sz="1800" dirty="0">
                <a:solidFill>
                  <a:srgbClr val="D9D9D9"/>
                </a:solidFill>
              </a:rPr>
              <a:t> </a:t>
            </a:r>
            <a:r>
              <a:rPr lang="et-EE" sz="1800" dirty="0" err="1">
                <a:solidFill>
                  <a:srgbClr val="D9D9D9"/>
                </a:solidFill>
              </a:rPr>
              <a:t>titanic</a:t>
            </a:r>
            <a:r>
              <a:rPr lang="et-EE" sz="1800" dirty="0">
                <a:solidFill>
                  <a:srgbClr val="D9D9D9"/>
                </a:solidFill>
              </a:rPr>
              <a:t> </a:t>
            </a:r>
            <a:r>
              <a:rPr lang="et-EE" sz="1800" dirty="0" err="1">
                <a:solidFill>
                  <a:srgbClr val="D9D9D9"/>
                </a:solidFill>
              </a:rPr>
              <a:t>Kaggle</a:t>
            </a:r>
            <a:r>
              <a:rPr lang="et-EE" sz="1800" dirty="0">
                <a:solidFill>
                  <a:srgbClr val="D9D9D9"/>
                </a:solidFill>
              </a:rPr>
              <a:t> võistlus</a:t>
            </a:r>
          </a:p>
          <a:p>
            <a:r>
              <a:rPr lang="et-EE" sz="1800" dirty="0">
                <a:solidFill>
                  <a:srgbClr val="D9D9D9"/>
                </a:solidFill>
              </a:rPr>
              <a:t>Erki Jõekalda</a:t>
            </a:r>
          </a:p>
          <a:p>
            <a:r>
              <a:rPr lang="et-EE" sz="1400" dirty="0">
                <a:solidFill>
                  <a:srgbClr val="D9D9D9"/>
                </a:solidFill>
              </a:rPr>
              <a:t>17.11.2023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hip in the water&#10;&#10;Description automatically generated with medium confidence">
            <a:extLst>
              <a:ext uri="{FF2B5EF4-FFF2-40B4-BE49-F238E27FC236}">
                <a16:creationId xmlns:a16="http://schemas.microsoft.com/office/drawing/2014/main" id="{B1DDEA60-86F5-1AB6-55B4-BE82D68B1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924375" y="1564779"/>
            <a:ext cx="6616823" cy="37219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24124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t-EE" sz="2800" dirty="0" err="1"/>
              <a:t>Spaceship</a:t>
            </a:r>
            <a:r>
              <a:rPr lang="et-EE" sz="2800" dirty="0"/>
              <a:t> </a:t>
            </a:r>
            <a:r>
              <a:rPr lang="et-EE" sz="2800" dirty="0" err="1"/>
              <a:t>titanic</a:t>
            </a:r>
            <a:r>
              <a:rPr lang="et-EE" sz="2800" dirty="0"/>
              <a:t> </a:t>
            </a:r>
            <a:r>
              <a:rPr lang="et-EE" sz="2800" dirty="0" err="1"/>
              <a:t>Kaggle</a:t>
            </a:r>
            <a:r>
              <a:rPr lang="et-EE" sz="2800" dirty="0"/>
              <a:t> </a:t>
            </a:r>
            <a:br>
              <a:rPr lang="et-EE" sz="2800" dirty="0"/>
            </a:br>
            <a:br>
              <a:rPr lang="et-EE" sz="2800" dirty="0"/>
            </a:br>
            <a:r>
              <a:rPr lang="et-EE" sz="2200" dirty="0"/>
              <a:t>Eesmärk:</a:t>
            </a:r>
            <a:br>
              <a:rPr lang="et-EE" sz="2200" dirty="0"/>
            </a:br>
            <a:br>
              <a:rPr lang="et-EE" sz="2200" dirty="0"/>
            </a:br>
            <a:r>
              <a:rPr lang="et-EE" sz="2200" dirty="0"/>
              <a:t>-  Treenida mudel ennustamaks kosmoselaeva reisijate lõpliku staatust, </a:t>
            </a:r>
            <a:r>
              <a:rPr lang="et-EE" sz="2200" dirty="0" err="1"/>
              <a:t>Transported</a:t>
            </a:r>
            <a:r>
              <a:rPr lang="et-EE" sz="2200" dirty="0"/>
              <a:t> = </a:t>
            </a:r>
            <a:r>
              <a:rPr lang="et-EE" sz="2200" dirty="0" err="1"/>
              <a:t>True</a:t>
            </a:r>
            <a:r>
              <a:rPr lang="et-EE" sz="2200" dirty="0"/>
              <a:t>/</a:t>
            </a:r>
            <a:r>
              <a:rPr lang="et-EE" sz="2200" dirty="0" err="1"/>
              <a:t>False</a:t>
            </a:r>
            <a:br>
              <a:rPr lang="et-EE" sz="2200" dirty="0"/>
            </a:br>
            <a:br>
              <a:rPr lang="et-EE" sz="2200" dirty="0"/>
            </a:br>
            <a:r>
              <a:rPr lang="et-EE" sz="2200" dirty="0"/>
              <a:t>-  Praktiseerida ja kinnistada kursuse käigus läbitud andmeteaduse meetodeid</a:t>
            </a: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DDA7A-2154-18CB-B765-B6913F00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17" y="3505308"/>
            <a:ext cx="8646829" cy="25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6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53237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t-EE" sz="1800" b="1" dirty="0" err="1">
                <a:solidFill>
                  <a:srgbClr val="0070C0"/>
                </a:solidFill>
              </a:rPr>
              <a:t>PassengerId</a:t>
            </a:r>
            <a:r>
              <a:rPr lang="et-EE" sz="1800" dirty="0"/>
              <a:t>: iga reisija unikaalne tunnus formaadis </a:t>
            </a:r>
            <a:r>
              <a:rPr lang="et-EE" sz="1800" dirty="0" err="1"/>
              <a:t>gggg_pp</a:t>
            </a:r>
            <a:r>
              <a:rPr lang="et-EE" sz="1800" dirty="0"/>
              <a:t> mis moodustub reisija grupi koodist (</a:t>
            </a:r>
            <a:r>
              <a:rPr lang="et-EE" sz="1800" dirty="0" err="1"/>
              <a:t>gggg</a:t>
            </a:r>
            <a:r>
              <a:rPr lang="et-EE" sz="1800" dirty="0"/>
              <a:t>) ja nende järjekorra numbrist grupis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/>
              <a:t>HomePlanet</a:t>
            </a:r>
            <a:r>
              <a:rPr lang="et-EE" sz="1800" dirty="0"/>
              <a:t>: reisija päritolu planeet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 err="1"/>
              <a:t>CryoSleep</a:t>
            </a:r>
            <a:r>
              <a:rPr lang="et-EE" sz="1800" dirty="0"/>
              <a:t>: tõeväärtuse kujul tunnus, mis määratleb kas reisija valis oma reisi ajaks vegetatiivse </a:t>
            </a:r>
            <a:r>
              <a:rPr lang="et-EE" sz="1800" i="1" dirty="0" err="1"/>
              <a:t>cyrosleep</a:t>
            </a:r>
            <a:r>
              <a:rPr lang="et-EE" sz="1800" dirty="0"/>
              <a:t> oleku, ühtlasi viitab, et reisija veedab kogu reisi aja oma kajutis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 err="1">
                <a:solidFill>
                  <a:srgbClr val="0070C0"/>
                </a:solidFill>
              </a:rPr>
              <a:t>Cabin</a:t>
            </a:r>
            <a:r>
              <a:rPr lang="et-EE" sz="1800" dirty="0"/>
              <a:t>: kajuti number mis viitab ka kajuti asukohale kosmoselaevas (formaat: [kajuti tüüp/ kajuti number/ kajuti asukoht kosmoselaevas paremal või vasakul küljel])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 err="1"/>
              <a:t>Destination</a:t>
            </a:r>
            <a:r>
              <a:rPr lang="et-EE" sz="1800" dirty="0"/>
              <a:t>: vastava isiku reisi sihtkoht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/>
              <a:t>Age</a:t>
            </a:r>
            <a:r>
              <a:rPr lang="et-EE" sz="1800" dirty="0"/>
              <a:t>: reisija vanus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/>
              <a:t>VIP</a:t>
            </a:r>
            <a:r>
              <a:rPr lang="et-EE" sz="1800" dirty="0"/>
              <a:t>: tõeväärtuse formaadis tunnus reisija VIP staatuse kohta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/>
              <a:t>RoomService, </a:t>
            </a:r>
            <a:r>
              <a:rPr lang="et-EE" sz="1800" b="1" dirty="0" err="1"/>
              <a:t>FoodCourt</a:t>
            </a:r>
            <a:r>
              <a:rPr lang="et-EE" sz="1800" b="1" dirty="0"/>
              <a:t>, ShoppingMall, </a:t>
            </a:r>
            <a:r>
              <a:rPr lang="et-EE" sz="1800" b="1" dirty="0" err="1"/>
              <a:t>Spa</a:t>
            </a:r>
            <a:r>
              <a:rPr lang="et-EE" sz="1800" b="1" dirty="0"/>
              <a:t>, </a:t>
            </a:r>
            <a:r>
              <a:rPr lang="et-EE" sz="1800" b="1" dirty="0" err="1"/>
              <a:t>VRDeck</a:t>
            </a:r>
            <a:r>
              <a:rPr lang="et-EE" sz="1800" dirty="0"/>
              <a:t>: atribuudid mis näitavad reisija poolt tehtud kulutusi kosmoselaeva erinevates teenuspunktides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 err="1"/>
              <a:t>Name</a:t>
            </a:r>
            <a:r>
              <a:rPr lang="et-EE" sz="1800" dirty="0"/>
              <a:t>: reisija nimi</a:t>
            </a:r>
            <a:br>
              <a:rPr lang="et-EE" sz="1800" dirty="0"/>
            </a:br>
            <a:br>
              <a:rPr lang="et-EE" sz="1800" dirty="0"/>
            </a:br>
            <a:r>
              <a:rPr lang="et-EE" sz="1800" b="1" dirty="0" err="1"/>
              <a:t>Transported</a:t>
            </a:r>
            <a:r>
              <a:rPr lang="et-EE" sz="1800" dirty="0"/>
              <a:t>: tõeväärtusena esitatud tunnus kas reisija transporditi teise dimensiooni või mitte (antudülesandes ’</a:t>
            </a:r>
            <a:r>
              <a:rPr lang="et-EE" sz="1800" dirty="0" err="1"/>
              <a:t>target</a:t>
            </a:r>
            <a:r>
              <a:rPr lang="et-EE" sz="1800" dirty="0"/>
              <a:t> </a:t>
            </a:r>
            <a:r>
              <a:rPr lang="et-EE" sz="1800" dirty="0" err="1"/>
              <a:t>label</a:t>
            </a:r>
            <a:r>
              <a:rPr lang="et-EE" sz="1800" dirty="0"/>
              <a:t>’)</a:t>
            </a: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5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3"/>
            <a:ext cx="9056876" cy="9049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t-EE" sz="2200" dirty="0"/>
            </a:br>
            <a:r>
              <a:rPr lang="et-EE" sz="2200" dirty="0"/>
              <a:t>8693 andmerida</a:t>
            </a:r>
            <a:br>
              <a:rPr lang="et-EE" sz="2200" dirty="0"/>
            </a:br>
            <a:br>
              <a:rPr lang="et-EE" sz="2200" dirty="0"/>
            </a:br>
            <a:r>
              <a:rPr lang="et-EE" sz="2200" dirty="0"/>
              <a:t>2087 rida on mõjutatud puuduvatest andmetest</a:t>
            </a: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9445F-B1C1-737A-2B83-5A41B5EB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04" y="2413802"/>
            <a:ext cx="3460955" cy="3586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31144-B9C7-7C39-100C-24881B15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69" y="2441986"/>
            <a:ext cx="3264310" cy="2752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6A049-C39D-2D4D-8E78-50727B91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69" y="5315818"/>
            <a:ext cx="6174658" cy="7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527222"/>
            <a:ext cx="9056876" cy="3934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t-EE" sz="2200" dirty="0"/>
            </a:br>
            <a:br>
              <a:rPr lang="et-EE" sz="2200" dirty="0"/>
            </a:br>
            <a:r>
              <a:rPr lang="et-EE" sz="2200" dirty="0"/>
              <a:t>Andmestiku analüüs ja puuduvate andmete asendamine</a:t>
            </a: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0B0F9-F909-C11A-E977-BEDC4B81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33" y="1043110"/>
            <a:ext cx="6968783" cy="55311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4B71D2-FC6D-E1D0-D117-BF3EE8B7592A}"/>
              </a:ext>
            </a:extLst>
          </p:cNvPr>
          <p:cNvSpPr txBox="1">
            <a:spLocks/>
          </p:cNvSpPr>
          <p:nvPr/>
        </p:nvSpPr>
        <p:spPr>
          <a:xfrm>
            <a:off x="1539145" y="1043110"/>
            <a:ext cx="2118455" cy="2824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br>
              <a:rPr lang="et-EE" sz="2200" dirty="0"/>
            </a:br>
            <a:br>
              <a:rPr lang="et-EE" sz="1800" dirty="0"/>
            </a:br>
            <a:r>
              <a:rPr lang="et-EE" sz="1800" dirty="0"/>
              <a:t>Asendamisel kasutatud meetodid:</a:t>
            </a:r>
          </a:p>
          <a:p>
            <a:pPr>
              <a:lnSpc>
                <a:spcPct val="85000"/>
              </a:lnSpc>
            </a:pPr>
            <a:endParaRPr lang="et-EE" sz="1800" dirty="0"/>
          </a:p>
          <a:p>
            <a:pPr>
              <a:lnSpc>
                <a:spcPct val="85000"/>
              </a:lnSpc>
            </a:pPr>
            <a:endParaRPr lang="et-EE" sz="18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800" dirty="0"/>
              <a:t>Mudeli põhine ennustamine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8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800" dirty="0"/>
              <a:t>Reeglite põhine asendamine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8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800" dirty="0"/>
              <a:t>Mediaan, keskmine, </a:t>
            </a:r>
            <a:r>
              <a:rPr lang="et-EE" sz="1800" dirty="0" err="1"/>
              <a:t>mode</a:t>
            </a:r>
            <a:endParaRPr lang="et-EE" sz="18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8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800" dirty="0"/>
              <a:t>Juhuslik valik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791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3" y="990549"/>
            <a:ext cx="4413325" cy="25417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br>
              <a:rPr lang="et-EE" sz="2200" dirty="0"/>
            </a:br>
            <a:br>
              <a:rPr lang="et-EE" sz="2200" dirty="0"/>
            </a:br>
            <a:br>
              <a:rPr lang="et-EE" sz="2200" dirty="0"/>
            </a:br>
            <a:r>
              <a:rPr lang="et-EE" sz="1800" dirty="0"/>
              <a:t>- </a:t>
            </a:r>
            <a:r>
              <a:rPr lang="et-EE" sz="1800" dirty="0" err="1"/>
              <a:t>services</a:t>
            </a:r>
            <a:r>
              <a:rPr lang="et-EE" sz="1800" dirty="0"/>
              <a:t>:  </a:t>
            </a:r>
            <a:br>
              <a:rPr lang="et-EE" sz="1800" dirty="0"/>
            </a:br>
            <a:r>
              <a:rPr lang="et-EE" sz="1800" dirty="0" err="1"/>
              <a:t>All_Zero</a:t>
            </a:r>
            <a:r>
              <a:rPr lang="et-EE" sz="1800" dirty="0"/>
              <a:t>, </a:t>
            </a:r>
            <a:r>
              <a:rPr lang="et-EE" sz="1800" dirty="0" err="1"/>
              <a:t>Total_Spend</a:t>
            </a:r>
            <a:r>
              <a:rPr lang="et-EE" sz="1800" dirty="0"/>
              <a:t>, </a:t>
            </a:r>
            <a:r>
              <a:rPr lang="et-EE" sz="1800" dirty="0" err="1"/>
              <a:t>Non_Zero_Count</a:t>
            </a:r>
            <a:br>
              <a:rPr lang="et-EE" sz="1800" dirty="0"/>
            </a:br>
            <a:br>
              <a:rPr lang="et-EE" sz="1800" dirty="0"/>
            </a:br>
            <a:r>
              <a:rPr lang="et-EE" sz="1800" dirty="0"/>
              <a:t>- </a:t>
            </a:r>
            <a:r>
              <a:rPr lang="et-EE" sz="1800" dirty="0" err="1"/>
              <a:t>PassengerId</a:t>
            </a:r>
            <a:r>
              <a:rPr lang="et-EE" sz="1800" dirty="0"/>
              <a:t>:  Group, </a:t>
            </a:r>
            <a:r>
              <a:rPr lang="et-EE" sz="1800" dirty="0" err="1"/>
              <a:t>Group_size</a:t>
            </a:r>
            <a:br>
              <a:rPr lang="et-EE" sz="1800" dirty="0"/>
            </a:br>
            <a:br>
              <a:rPr lang="et-EE" sz="1800" dirty="0"/>
            </a:br>
            <a:r>
              <a:rPr lang="et-EE" sz="1800" dirty="0"/>
              <a:t>- </a:t>
            </a:r>
            <a:r>
              <a:rPr lang="et-EE" sz="1800" dirty="0" err="1"/>
              <a:t>Cabin</a:t>
            </a:r>
            <a:r>
              <a:rPr lang="et-EE" sz="1800" dirty="0"/>
              <a:t>:  </a:t>
            </a:r>
            <a:r>
              <a:rPr lang="et-EE" sz="1800" dirty="0" err="1"/>
              <a:t>deck</a:t>
            </a:r>
            <a:r>
              <a:rPr lang="et-EE" sz="1800" dirty="0"/>
              <a:t>, </a:t>
            </a:r>
            <a:r>
              <a:rPr lang="et-EE" sz="1800" dirty="0" err="1"/>
              <a:t>cab</a:t>
            </a:r>
            <a:r>
              <a:rPr lang="et-EE" sz="1800" dirty="0"/>
              <a:t> nr, side</a:t>
            </a:r>
            <a:br>
              <a:rPr lang="et-EE" sz="1800" dirty="0"/>
            </a:br>
            <a:br>
              <a:rPr lang="et-EE" sz="1800" dirty="0"/>
            </a:br>
            <a:r>
              <a:rPr lang="et-EE" sz="1800" dirty="0"/>
              <a:t>- </a:t>
            </a:r>
            <a:r>
              <a:rPr lang="et-EE" sz="1800" dirty="0" err="1"/>
              <a:t>Name</a:t>
            </a:r>
            <a:r>
              <a:rPr lang="et-EE" sz="1800" dirty="0"/>
              <a:t>: </a:t>
            </a:r>
            <a:br>
              <a:rPr lang="et-EE" sz="1800" dirty="0"/>
            </a:br>
            <a:r>
              <a:rPr lang="et-EE" sz="1800" dirty="0" err="1"/>
              <a:t>Name_length</a:t>
            </a:r>
            <a:r>
              <a:rPr lang="et-EE" sz="1800" dirty="0"/>
              <a:t>, </a:t>
            </a:r>
            <a:r>
              <a:rPr lang="en-US" sz="1800" dirty="0" err="1"/>
              <a:t>FirstNameInitial</a:t>
            </a:r>
            <a:r>
              <a:rPr lang="en-US" sz="1800" dirty="0"/>
              <a:t>, </a:t>
            </a:r>
            <a:r>
              <a:rPr lang="en-US" sz="1800" dirty="0" err="1"/>
              <a:t>SurnameInitial</a:t>
            </a:r>
            <a:r>
              <a:rPr lang="en-US" sz="1800" dirty="0"/>
              <a:t>, Initials</a:t>
            </a:r>
            <a:endParaRPr lang="en-US" sz="7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29792-D299-5315-C583-E2E38EAC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89" y="822104"/>
            <a:ext cx="6045981" cy="54204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AD5B47-5685-0928-04F0-40DBB53E56E2}"/>
              </a:ext>
            </a:extLst>
          </p:cNvPr>
          <p:cNvSpPr txBox="1">
            <a:spLocks/>
          </p:cNvSpPr>
          <p:nvPr/>
        </p:nvSpPr>
        <p:spPr>
          <a:xfrm>
            <a:off x="1442592" y="355291"/>
            <a:ext cx="4745265" cy="4902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br>
              <a:rPr lang="et-EE" sz="2200" dirty="0"/>
            </a:br>
            <a:r>
              <a:rPr lang="et-EE" sz="2400" dirty="0"/>
              <a:t>Lisaatribuutide loomine</a:t>
            </a:r>
            <a:endParaRPr lang="en-US" sz="7300" dirty="0"/>
          </a:p>
        </p:txBody>
      </p:sp>
    </p:spTree>
    <p:extLst>
      <p:ext uri="{BB962C8B-B14F-4D97-AF65-F5344CB8AC3E}">
        <p14:creationId xmlns:p14="http://schemas.microsoft.com/office/powerpoint/2010/main" val="94952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348957"/>
            <a:ext cx="6592853" cy="4972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t-EE" sz="2000" dirty="0"/>
              <a:t>Mudelite treenimine ja parendamine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94418-A3F4-7918-C916-763BC3ED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251" y="383439"/>
            <a:ext cx="3262513" cy="60911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E93B7A-70B1-D1CB-EB42-DE12432C3670}"/>
              </a:ext>
            </a:extLst>
          </p:cNvPr>
          <p:cNvSpPr txBox="1">
            <a:spLocks/>
          </p:cNvSpPr>
          <p:nvPr/>
        </p:nvSpPr>
        <p:spPr>
          <a:xfrm>
            <a:off x="1442594" y="1618580"/>
            <a:ext cx="5861247" cy="1743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600" dirty="0"/>
              <a:t>Parima esialgse tulemuse annab </a:t>
            </a:r>
            <a:r>
              <a:rPr lang="et-EE" sz="1600" dirty="0" err="1"/>
              <a:t>Random</a:t>
            </a:r>
            <a:r>
              <a:rPr lang="et-EE" sz="1600" dirty="0"/>
              <a:t> Forest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6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600" dirty="0"/>
              <a:t>Erinevate tunnuste kombinatsioonide testimine treenimisel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6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600" dirty="0" err="1"/>
              <a:t>Hyperparameter</a:t>
            </a:r>
            <a:r>
              <a:rPr lang="et-EE" sz="1600" dirty="0"/>
              <a:t> </a:t>
            </a:r>
            <a:r>
              <a:rPr lang="et-EE" sz="1600" dirty="0" err="1"/>
              <a:t>Tuning</a:t>
            </a:r>
            <a:endParaRPr lang="et-EE" sz="16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t-EE" sz="1600" dirty="0"/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t-EE" sz="1600" dirty="0" err="1"/>
              <a:t>Stacked</a:t>
            </a:r>
            <a:r>
              <a:rPr lang="et-EE" sz="1600" dirty="0"/>
              <a:t> </a:t>
            </a:r>
            <a:r>
              <a:rPr lang="et-EE" sz="1600" dirty="0" err="1"/>
              <a:t>Generalization</a:t>
            </a:r>
            <a:r>
              <a:rPr lang="et-EE" sz="1600" dirty="0"/>
              <a:t> </a:t>
            </a:r>
            <a:r>
              <a:rPr lang="et-EE" sz="1600" dirty="0" err="1"/>
              <a:t>ensemble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9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348957"/>
            <a:ext cx="6592853" cy="4972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t-EE" sz="2000" dirty="0" err="1"/>
              <a:t>Kaggle</a:t>
            </a:r>
            <a:r>
              <a:rPr lang="et-EE" sz="2000" dirty="0"/>
              <a:t> test-</a:t>
            </a:r>
            <a:r>
              <a:rPr lang="et-EE" sz="2000" dirty="0" err="1"/>
              <a:t>set</a:t>
            </a:r>
            <a:r>
              <a:rPr lang="et-EE" sz="2000" dirty="0"/>
              <a:t> ennustuse tulemus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E93B7A-70B1-D1CB-EB42-DE12432C3670}"/>
              </a:ext>
            </a:extLst>
          </p:cNvPr>
          <p:cNvSpPr txBox="1">
            <a:spLocks/>
          </p:cNvSpPr>
          <p:nvPr/>
        </p:nvSpPr>
        <p:spPr>
          <a:xfrm>
            <a:off x="1442594" y="1470913"/>
            <a:ext cx="5861247" cy="773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Mudeli täpsus 79.19%</a:t>
            </a: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t-EE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j-ea"/>
              <a:cs typeface="+mj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Spaceship titanic </a:t>
            </a: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võistluses keskmine tulemus</a:t>
            </a: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7EFA-B146-2AF4-F080-71F30893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82" y="2668333"/>
            <a:ext cx="9727235" cy="12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4C28-4B10-F808-9B97-64F0DAF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486812"/>
            <a:ext cx="6592853" cy="4972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t-EE" sz="2000" dirty="0" err="1"/>
              <a:t>Mõtlus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E93B7A-70B1-D1CB-EB42-DE12432C3670}"/>
              </a:ext>
            </a:extLst>
          </p:cNvPr>
          <p:cNvSpPr txBox="1">
            <a:spLocks/>
          </p:cNvSpPr>
          <p:nvPr/>
        </p:nvSpPr>
        <p:spPr>
          <a:xfrm>
            <a:off x="1442594" y="1470912"/>
            <a:ext cx="7769560" cy="228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Optimumi leidmine andmete asendamisel lihtsama või ressursimahukama tee valimisel </a:t>
            </a: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t-EE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j-ea"/>
              <a:cs typeface="+mj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Mutual </a:t>
            </a:r>
            <a:r>
              <a:rPr kumimoji="0" lang="et-EE" sz="1600" b="0" i="0" u="none" strike="noStrike" kern="12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Information</a:t>
            </a: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 </a:t>
            </a:r>
            <a:r>
              <a:rPr kumimoji="0" lang="et-EE" sz="1600" b="0" i="0" u="none" strike="noStrike" kern="1200" cap="none" spc="-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score</a:t>
            </a: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 kasutus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t-EE" sz="1600" dirty="0">
              <a:solidFill>
                <a:srgbClr val="000000"/>
              </a:solidFill>
              <a:latin typeface="Century Schoolbook" panose="020406040505050203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Intuitiivne treenitavate mudelite valik olenevalt andmestiku iseloomust</a:t>
            </a: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t-EE" sz="1600" dirty="0">
              <a:solidFill>
                <a:srgbClr val="000000"/>
              </a:solidFill>
              <a:latin typeface="Century Schoolbook" panose="020406040505050203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t-EE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Mudelite rakendamine andmekvaliteedi probleemide adresseerimisel</a:t>
            </a: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t-EE" sz="1600" dirty="0">
              <a:solidFill>
                <a:srgbClr val="000000"/>
              </a:solidFill>
              <a:latin typeface="Century Schoolbook" panose="020406040505050203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600" b="0" i="0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25148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404</TotalTime>
  <Words>362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Praktiline andmeteadus</vt:lpstr>
      <vt:lpstr>Spaceship titanic Kaggle   Eesmärk:  -  Treenida mudel ennustamaks kosmoselaeva reisijate lõpliku staatust, Transported = True/False  -  Praktiseerida ja kinnistada kursuse käigus läbitud andmeteaduse meetodeid</vt:lpstr>
      <vt:lpstr>PassengerId: iga reisija unikaalne tunnus formaadis gggg_pp mis moodustub reisija grupi koodist (gggg) ja nende järjekorra numbrist grupis  HomePlanet: reisija päritolu planeet  CryoSleep: tõeväärtuse kujul tunnus, mis määratleb kas reisija valis oma reisi ajaks vegetatiivse cyrosleep oleku, ühtlasi viitab, et reisija veedab kogu reisi aja oma kajutis  Cabin: kajuti number mis viitab ka kajuti asukohale kosmoselaevas (formaat: [kajuti tüüp/ kajuti number/ kajuti asukoht kosmoselaevas paremal või vasakul küljel])  Destination: vastava isiku reisi sihtkoht  Age: reisija vanus  VIP: tõeväärtuse formaadis tunnus reisija VIP staatuse kohta  RoomService, FoodCourt, ShoppingMall, Spa, VRDeck: atribuudid mis näitavad reisija poolt tehtud kulutusi kosmoselaeva erinevates teenuspunktides  Name: reisija nimi  Transported: tõeväärtusena esitatud tunnus kas reisija transporditi teise dimensiooni või mitte (antudülesandes ’target label’)</vt:lpstr>
      <vt:lpstr> 8693 andmerida  2087 rida on mõjutatud puuduvatest andmetest</vt:lpstr>
      <vt:lpstr>  Andmestiku analüüs ja puuduvate andmete asendamine</vt:lpstr>
      <vt:lpstr>   - services:   All_Zero, Total_Spend, Non_Zero_Count  - PassengerId:  Group, Group_size  - Cabin:  deck, cab nr, side  - Name:  Name_length, FirstNameInitial, SurnameInitial, Initials</vt:lpstr>
      <vt:lpstr>Mudelite treenimine ja parendamine</vt:lpstr>
      <vt:lpstr>Kaggle test-set ennustuse tulemus</vt:lpstr>
      <vt:lpstr>Mõtlus</vt:lpstr>
    </vt:vector>
  </TitlesOfParts>
  <Company>Swedbank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Data Science</dc:title>
  <dc:creator>Erki Jõekalda</dc:creator>
  <cp:lastModifiedBy>Erki Jõekalda</cp:lastModifiedBy>
  <cp:revision>9</cp:revision>
  <dcterms:created xsi:type="dcterms:W3CDTF">2023-11-16T15:55:28Z</dcterms:created>
  <dcterms:modified xsi:type="dcterms:W3CDTF">2023-11-17T08:16:16Z</dcterms:modified>
</cp:coreProperties>
</file>